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73" r:id="rId11"/>
    <p:sldId id="265" r:id="rId12"/>
    <p:sldId id="266" r:id="rId13"/>
    <p:sldId id="270" r:id="rId14"/>
    <p:sldId id="271" r:id="rId15"/>
    <p:sldId id="272" r:id="rId16"/>
    <p:sldId id="275" r:id="rId17"/>
    <p:sldId id="281" r:id="rId18"/>
    <p:sldId id="279" r:id="rId19"/>
    <p:sldId id="280" r:id="rId20"/>
    <p:sldId id="283" r:id="rId21"/>
    <p:sldId id="282"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039C79-A630-45B1-9D39-B37714190215}" type="datetimeFigureOut">
              <a:rPr lang="en-US" smtClean="0"/>
              <a:pPr/>
              <a:t>10/4/2013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533C11-8463-4C25-965D-A8383D73D3F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54C903E-9128-4EC1-AC2B-D32025525A67}" type="datetimeFigureOut">
              <a:rPr lang="en-US" smtClean="0"/>
              <a:pPr/>
              <a:t>10/4/2013</a:t>
            </a:fld>
            <a:endParaRPr lang="en-US"/>
          </a:p>
        </p:txBody>
      </p:sp>
      <p:sp>
        <p:nvSpPr>
          <p:cNvPr id="16" name="Slide Number Placeholder 15"/>
          <p:cNvSpPr>
            <a:spLocks noGrp="1"/>
          </p:cNvSpPr>
          <p:nvPr>
            <p:ph type="sldNum" sz="quarter" idx="11"/>
          </p:nvPr>
        </p:nvSpPr>
        <p:spPr/>
        <p:txBody>
          <a:bodyPr/>
          <a:lstStyle/>
          <a:p>
            <a:fld id="{1C1DBA9E-401C-4D8A-BAF1-A16E062EBE1C}"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C903E-9128-4EC1-AC2B-D32025525A67}" type="datetimeFigureOut">
              <a:rPr lang="en-US" smtClean="0"/>
              <a:pPr/>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DBA9E-401C-4D8A-BAF1-A16E062EBE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C903E-9128-4EC1-AC2B-D32025525A67}" type="datetimeFigureOut">
              <a:rPr lang="en-US" smtClean="0"/>
              <a:pPr/>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DBA9E-401C-4D8A-BAF1-A16E062EBE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54C903E-9128-4EC1-AC2B-D32025525A67}" type="datetimeFigureOut">
              <a:rPr lang="en-US" smtClean="0"/>
              <a:pPr/>
              <a:t>10/4/2013</a:t>
            </a:fld>
            <a:endParaRPr lang="en-US"/>
          </a:p>
        </p:txBody>
      </p:sp>
      <p:sp>
        <p:nvSpPr>
          <p:cNvPr id="15" name="Slide Number Placeholder 14"/>
          <p:cNvSpPr>
            <a:spLocks noGrp="1"/>
          </p:cNvSpPr>
          <p:nvPr>
            <p:ph type="sldNum" sz="quarter" idx="15"/>
          </p:nvPr>
        </p:nvSpPr>
        <p:spPr/>
        <p:txBody>
          <a:bodyPr/>
          <a:lstStyle>
            <a:lvl1pPr algn="ctr">
              <a:defRPr/>
            </a:lvl1pPr>
          </a:lstStyle>
          <a:p>
            <a:fld id="{1C1DBA9E-401C-4D8A-BAF1-A16E062EBE1C}"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4C903E-9128-4EC1-AC2B-D32025525A67}" type="datetimeFigureOut">
              <a:rPr lang="en-US" smtClean="0"/>
              <a:pPr/>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DBA9E-401C-4D8A-BAF1-A16E062EBE1C}"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54C903E-9128-4EC1-AC2B-D32025525A67}" type="datetimeFigureOut">
              <a:rPr lang="en-US" smtClean="0"/>
              <a:pPr/>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DBA9E-401C-4D8A-BAF1-A16E062EBE1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C1DBA9E-401C-4D8A-BAF1-A16E062EBE1C}"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54C903E-9128-4EC1-AC2B-D32025525A67}" type="datetimeFigureOut">
              <a:rPr lang="en-US" smtClean="0"/>
              <a:pPr/>
              <a:t>10/4/2013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4C903E-9128-4EC1-AC2B-D32025525A67}" type="datetimeFigureOut">
              <a:rPr lang="en-US" smtClean="0"/>
              <a:pPr/>
              <a:t>10/4/2013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1DBA9E-401C-4D8A-BAF1-A16E062EBE1C}"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C903E-9128-4EC1-AC2B-D32025525A67}" type="datetimeFigureOut">
              <a:rPr lang="en-US" smtClean="0"/>
              <a:pPr/>
              <a:t>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1DBA9E-401C-4D8A-BAF1-A16E062EBE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54C903E-9128-4EC1-AC2B-D32025525A67}" type="datetimeFigureOut">
              <a:rPr lang="en-US" smtClean="0"/>
              <a:pPr/>
              <a:t>10/4/2013</a:t>
            </a:fld>
            <a:endParaRPr lang="en-US"/>
          </a:p>
        </p:txBody>
      </p:sp>
      <p:sp>
        <p:nvSpPr>
          <p:cNvPr id="9" name="Slide Number Placeholder 8"/>
          <p:cNvSpPr>
            <a:spLocks noGrp="1"/>
          </p:cNvSpPr>
          <p:nvPr>
            <p:ph type="sldNum" sz="quarter" idx="15"/>
          </p:nvPr>
        </p:nvSpPr>
        <p:spPr/>
        <p:txBody>
          <a:bodyPr/>
          <a:lstStyle/>
          <a:p>
            <a:fld id="{1C1DBA9E-401C-4D8A-BAF1-A16E062EBE1C}"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54C903E-9128-4EC1-AC2B-D32025525A67}" type="datetimeFigureOut">
              <a:rPr lang="en-US" smtClean="0"/>
              <a:pPr/>
              <a:t>10/4/2013</a:t>
            </a:fld>
            <a:endParaRPr lang="en-US"/>
          </a:p>
        </p:txBody>
      </p:sp>
      <p:sp>
        <p:nvSpPr>
          <p:cNvPr id="9" name="Slide Number Placeholder 8"/>
          <p:cNvSpPr>
            <a:spLocks noGrp="1"/>
          </p:cNvSpPr>
          <p:nvPr>
            <p:ph type="sldNum" sz="quarter" idx="11"/>
          </p:nvPr>
        </p:nvSpPr>
        <p:spPr/>
        <p:txBody>
          <a:bodyPr/>
          <a:lstStyle/>
          <a:p>
            <a:fld id="{1C1DBA9E-401C-4D8A-BAF1-A16E062EBE1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54C903E-9128-4EC1-AC2B-D32025525A67}" type="datetimeFigureOut">
              <a:rPr lang="en-US" smtClean="0"/>
              <a:pPr/>
              <a:t>10/4/2013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C1DBA9E-401C-4D8A-BAF1-A16E062EBE1C}"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gLQg7G3hkG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quia.com/rr/92742.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30OyU4O80i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Content Statement 5: As the supreme law of the land, the U.S. Constitution incorporates basic principles which help define the government of the United States as a federal republic including its structure, powers and relationship with the governed.</a:t>
            </a:r>
            <a:endParaRPr lang="en-US" sz="2400" dirty="0"/>
          </a:p>
        </p:txBody>
      </p:sp>
      <p:sp>
        <p:nvSpPr>
          <p:cNvPr id="2" name="Title 1"/>
          <p:cNvSpPr>
            <a:spLocks noGrp="1"/>
          </p:cNvSpPr>
          <p:nvPr>
            <p:ph type="ctrTitle"/>
          </p:nvPr>
        </p:nvSpPr>
        <p:spPr/>
        <p:txBody>
          <a:bodyPr/>
          <a:lstStyle/>
          <a:p>
            <a:r>
              <a:rPr lang="en-US" dirty="0" smtClean="0"/>
              <a:t>The U.S. Constitution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Federalism</a:t>
            </a:r>
            <a:endParaRPr lang="en-US" dirty="0"/>
          </a:p>
        </p:txBody>
      </p:sp>
      <p:sp>
        <p:nvSpPr>
          <p:cNvPr id="5" name="Content Placeholder 4"/>
          <p:cNvSpPr>
            <a:spLocks noGrp="1"/>
          </p:cNvSpPr>
          <p:nvPr>
            <p:ph idx="1"/>
          </p:nvPr>
        </p:nvSpPr>
        <p:spPr/>
        <p:txBody>
          <a:bodyPr/>
          <a:lstStyle/>
          <a:p>
            <a:endParaRPr lang="en-US"/>
          </a:p>
        </p:txBody>
      </p:sp>
      <p:pic>
        <p:nvPicPr>
          <p:cNvPr id="15362" name="Picture 2" descr="Federalism.jpg"/>
          <p:cNvPicPr>
            <a:picLocks noChangeAspect="1" noChangeArrowheads="1"/>
          </p:cNvPicPr>
          <p:nvPr/>
        </p:nvPicPr>
        <p:blipFill>
          <a:blip r:embed="rId2" cstate="print"/>
          <a:srcRect/>
          <a:stretch>
            <a:fillRect/>
          </a:stretch>
        </p:blipFill>
        <p:spPr bwMode="auto">
          <a:xfrm>
            <a:off x="381000" y="1524000"/>
            <a:ext cx="8305800" cy="46304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Requires a distribution of governmental powers among independent branches</a:t>
            </a:r>
          </a:p>
          <a:p>
            <a:r>
              <a:rPr lang="en-US" dirty="0" smtClean="0"/>
              <a:t>Each branch has specific field of authority and unique set of responsibilities within the operation of the government</a:t>
            </a:r>
          </a:p>
          <a:p>
            <a:r>
              <a:rPr lang="en-US" dirty="0" smtClean="0"/>
              <a:t>Article I</a:t>
            </a:r>
          </a:p>
          <a:p>
            <a:r>
              <a:rPr lang="en-US" dirty="0" smtClean="0"/>
              <a:t>Article II</a:t>
            </a:r>
          </a:p>
          <a:p>
            <a:r>
              <a:rPr lang="en-US" dirty="0" smtClean="0"/>
              <a:t>Article III</a:t>
            </a:r>
          </a:p>
          <a:p>
            <a:r>
              <a:rPr lang="en-US" dirty="0" smtClean="0">
                <a:hlinkClick r:id="rId2"/>
              </a:rPr>
              <a:t>Three ring circus</a:t>
            </a:r>
            <a:endParaRPr lang="en-US" dirty="0"/>
          </a:p>
        </p:txBody>
      </p:sp>
      <p:sp>
        <p:nvSpPr>
          <p:cNvPr id="2" name="Title 1"/>
          <p:cNvSpPr>
            <a:spLocks noGrp="1"/>
          </p:cNvSpPr>
          <p:nvPr>
            <p:ph type="title"/>
          </p:nvPr>
        </p:nvSpPr>
        <p:spPr/>
        <p:txBody>
          <a:bodyPr/>
          <a:lstStyle/>
          <a:p>
            <a:r>
              <a:rPr lang="en-US" dirty="0" smtClean="0"/>
              <a:t>Separation of Powers</a:t>
            </a:r>
            <a:endParaRPr lang="en-US" dirty="0"/>
          </a:p>
        </p:txBody>
      </p:sp>
      <p:pic>
        <p:nvPicPr>
          <p:cNvPr id="14338" name="Picture 2" descr="http://www.mrvanduyne.com/principles/SeparationPowers.jpg"/>
          <p:cNvPicPr>
            <a:picLocks noChangeAspect="1" noChangeArrowheads="1"/>
          </p:cNvPicPr>
          <p:nvPr/>
        </p:nvPicPr>
        <p:blipFill>
          <a:blip r:embed="rId3" cstate="print"/>
          <a:srcRect/>
          <a:stretch>
            <a:fillRect/>
          </a:stretch>
        </p:blipFill>
        <p:spPr bwMode="auto">
          <a:xfrm>
            <a:off x="3352800" y="3508904"/>
            <a:ext cx="5257800" cy="278712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4267200" cy="4572000"/>
          </a:xfrm>
        </p:spPr>
        <p:txBody>
          <a:bodyPr/>
          <a:lstStyle/>
          <a:p>
            <a:r>
              <a:rPr lang="en-US" dirty="0" smtClean="0"/>
              <a:t>A system for controlling government power</a:t>
            </a:r>
          </a:p>
          <a:p>
            <a:r>
              <a:rPr lang="en-US" dirty="0" smtClean="0"/>
              <a:t>Branches of government possess the ability to retrain certain actions of the other branches</a:t>
            </a:r>
          </a:p>
          <a:p>
            <a:r>
              <a:rPr lang="en-US" dirty="0" smtClean="0">
                <a:hlinkClick r:id="rId2"/>
              </a:rPr>
              <a:t>Game</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Checks and Balances</a:t>
            </a:r>
            <a:endParaRPr lang="en-US" dirty="0"/>
          </a:p>
        </p:txBody>
      </p:sp>
      <p:pic>
        <p:nvPicPr>
          <p:cNvPr id="9218" name="Picture 2" descr="http://www.mrvanduyne.com/principles/ChecksBalances.jpg"/>
          <p:cNvPicPr>
            <a:picLocks noChangeAspect="1" noChangeArrowheads="1"/>
          </p:cNvPicPr>
          <p:nvPr/>
        </p:nvPicPr>
        <p:blipFill>
          <a:blip r:embed="rId3" cstate="print"/>
          <a:srcRect/>
          <a:stretch>
            <a:fillRect/>
          </a:stretch>
        </p:blipFill>
        <p:spPr bwMode="auto">
          <a:xfrm>
            <a:off x="4724400" y="1752600"/>
            <a:ext cx="4114800" cy="38576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fontScale="85000" lnSpcReduction="20000"/>
          </a:bodyPr>
          <a:lstStyle/>
          <a:p>
            <a:r>
              <a:rPr lang="en-US" sz="2800" dirty="0" smtClean="0"/>
              <a:t>Legislative</a:t>
            </a:r>
          </a:p>
          <a:p>
            <a:r>
              <a:rPr lang="en-US" sz="2800" dirty="0" smtClean="0"/>
              <a:t>Congress has power to make laws</a:t>
            </a:r>
          </a:p>
          <a:p>
            <a:r>
              <a:rPr lang="en-US" sz="2800" dirty="0" smtClean="0"/>
              <a:t>Controls the money</a:t>
            </a:r>
          </a:p>
          <a:p>
            <a:r>
              <a:rPr lang="en-US" sz="2800" dirty="0" smtClean="0"/>
              <a:t>Declare war</a:t>
            </a:r>
          </a:p>
          <a:p>
            <a:r>
              <a:rPr lang="en-US" sz="2800" dirty="0" smtClean="0"/>
              <a:t>Congress shall be bicameral</a:t>
            </a:r>
          </a:p>
          <a:p>
            <a:r>
              <a:rPr lang="en-US" sz="2800" dirty="0" smtClean="0"/>
              <a:t>House of Representatives: </a:t>
            </a:r>
          </a:p>
          <a:p>
            <a:pPr lvl="1"/>
            <a:r>
              <a:rPr lang="en-US" sz="2800" dirty="0" smtClean="0"/>
              <a:t>Elected every two years</a:t>
            </a:r>
          </a:p>
          <a:p>
            <a:pPr lvl="1"/>
            <a:r>
              <a:rPr lang="en-US" sz="2800" dirty="0" smtClean="0"/>
              <a:t>Choose their own leaders</a:t>
            </a:r>
          </a:p>
          <a:p>
            <a:pPr lvl="1"/>
            <a:r>
              <a:rPr lang="en-US" sz="2800" dirty="0" smtClean="0"/>
              <a:t>Power of Impeachment</a:t>
            </a:r>
          </a:p>
          <a:p>
            <a:r>
              <a:rPr lang="en-US" sz="2800" dirty="0" smtClean="0">
                <a:solidFill>
                  <a:schemeClr val="tx1"/>
                </a:solidFill>
              </a:rPr>
              <a:t>Senate</a:t>
            </a:r>
          </a:p>
          <a:p>
            <a:pPr lvl="1"/>
            <a:r>
              <a:rPr lang="en-US" sz="2800" dirty="0" smtClean="0"/>
              <a:t>Elected every 6 years</a:t>
            </a:r>
          </a:p>
          <a:p>
            <a:pPr lvl="1"/>
            <a:r>
              <a:rPr lang="en-US" sz="2800" dirty="0" smtClean="0"/>
              <a:t>Vice President is President of Senate (no vote)</a:t>
            </a:r>
          </a:p>
          <a:p>
            <a:pPr lvl="1"/>
            <a:r>
              <a:rPr lang="en-US" sz="2800" dirty="0" smtClean="0"/>
              <a:t>Hear impeachment trials</a:t>
            </a:r>
          </a:p>
          <a:p>
            <a:pPr lvl="1"/>
            <a:endParaRPr lang="en-US" dirty="0" smtClean="0"/>
          </a:p>
          <a:p>
            <a:pPr lvl="1">
              <a:buNone/>
            </a:pPr>
            <a:r>
              <a:rPr lang="en-US" dirty="0" smtClean="0"/>
              <a:t>	</a:t>
            </a:r>
          </a:p>
        </p:txBody>
      </p:sp>
      <p:sp>
        <p:nvSpPr>
          <p:cNvPr id="3" name="Title 2"/>
          <p:cNvSpPr>
            <a:spLocks noGrp="1"/>
          </p:cNvSpPr>
          <p:nvPr>
            <p:ph type="title"/>
          </p:nvPr>
        </p:nvSpPr>
        <p:spPr/>
        <p:txBody>
          <a:bodyPr/>
          <a:lstStyle/>
          <a:p>
            <a:r>
              <a:rPr dirty="0" smtClean="0"/>
              <a:t>Article 1</a:t>
            </a:r>
            <a:endParaRPr lang="en-US" dirty="0"/>
          </a:p>
        </p:txBody>
      </p:sp>
      <p:pic>
        <p:nvPicPr>
          <p:cNvPr id="10242" name="Picture 2" descr="http://yarmuth.house.gov/images/user_images/buttonimage(1).jpg"/>
          <p:cNvPicPr>
            <a:picLocks noChangeAspect="1" noChangeArrowheads="1"/>
          </p:cNvPicPr>
          <p:nvPr/>
        </p:nvPicPr>
        <p:blipFill>
          <a:blip r:embed="rId2" cstate="print"/>
          <a:srcRect/>
          <a:stretch>
            <a:fillRect/>
          </a:stretch>
        </p:blipFill>
        <p:spPr bwMode="auto">
          <a:xfrm>
            <a:off x="5638800" y="1676400"/>
            <a:ext cx="3054788" cy="304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President is elected for four years, along with Vice President</a:t>
            </a:r>
          </a:p>
          <a:p>
            <a:r>
              <a:rPr lang="en-US" dirty="0" smtClean="0"/>
              <a:t>Electoral College (Ohio has 18)</a:t>
            </a:r>
          </a:p>
          <a:p>
            <a:r>
              <a:rPr lang="en-US" dirty="0" smtClean="0"/>
              <a:t>Commander in Chief</a:t>
            </a:r>
          </a:p>
          <a:p>
            <a:r>
              <a:rPr lang="en-US" dirty="0" smtClean="0"/>
              <a:t>State of the Union</a:t>
            </a:r>
          </a:p>
          <a:p>
            <a:r>
              <a:rPr lang="en-US" dirty="0" smtClean="0"/>
              <a:t>Impeachment</a:t>
            </a:r>
          </a:p>
          <a:p>
            <a:endParaRPr lang="en-US" dirty="0" smtClean="0"/>
          </a:p>
        </p:txBody>
      </p:sp>
      <p:sp>
        <p:nvSpPr>
          <p:cNvPr id="3" name="Title 2"/>
          <p:cNvSpPr>
            <a:spLocks noGrp="1"/>
          </p:cNvSpPr>
          <p:nvPr>
            <p:ph type="title"/>
          </p:nvPr>
        </p:nvSpPr>
        <p:spPr/>
        <p:txBody>
          <a:bodyPr/>
          <a:lstStyle/>
          <a:p>
            <a:r>
              <a:rPr dirty="0" smtClean="0"/>
              <a:t>Article 2</a:t>
            </a:r>
            <a:endParaRPr lang="en-US" dirty="0"/>
          </a:p>
        </p:txBody>
      </p:sp>
      <p:pic>
        <p:nvPicPr>
          <p:cNvPr id="9218" name="Picture 2" descr="http://www.salary.com/graphics/ss_hmwonle_2.jpg"/>
          <p:cNvPicPr>
            <a:picLocks noChangeAspect="1" noChangeArrowheads="1"/>
          </p:cNvPicPr>
          <p:nvPr/>
        </p:nvPicPr>
        <p:blipFill>
          <a:blip r:embed="rId2" cstate="print"/>
          <a:srcRect/>
          <a:stretch>
            <a:fillRect/>
          </a:stretch>
        </p:blipFill>
        <p:spPr bwMode="auto">
          <a:xfrm>
            <a:off x="5410200" y="2438400"/>
            <a:ext cx="2724150" cy="28670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 Supreme Court</a:t>
            </a:r>
          </a:p>
          <a:p>
            <a:r>
              <a:rPr lang="en-US" dirty="0" smtClean="0"/>
              <a:t>Which cases Supreme Court hears</a:t>
            </a:r>
          </a:p>
          <a:p>
            <a:r>
              <a:rPr lang="en-US" dirty="0" smtClean="0"/>
              <a:t>Treason/Ambassadors</a:t>
            </a:r>
          </a:p>
          <a:p>
            <a:r>
              <a:rPr lang="en-US" dirty="0" smtClean="0"/>
              <a:t>Here cases that cross state lines</a:t>
            </a:r>
          </a:p>
          <a:p>
            <a:r>
              <a:rPr lang="en-US" dirty="0" smtClean="0"/>
              <a:t>Cases that violate federal law</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dirty="0" smtClean="0"/>
              <a:t>Article 3</a:t>
            </a:r>
            <a:endParaRPr lang="en-US" dirty="0"/>
          </a:p>
        </p:txBody>
      </p:sp>
      <p:pic>
        <p:nvPicPr>
          <p:cNvPr id="8194" name="Picture 2" descr="http://billofrightsinstitute.org/wp-content/uploads/2011/12/AP_Constitution_Article3_Definition-300x300.png"/>
          <p:cNvPicPr>
            <a:picLocks noChangeAspect="1" noChangeArrowheads="1"/>
          </p:cNvPicPr>
          <p:nvPr/>
        </p:nvPicPr>
        <p:blipFill>
          <a:blip r:embed="rId2" cstate="print"/>
          <a:srcRect/>
          <a:stretch>
            <a:fillRect/>
          </a:stretch>
        </p:blipFill>
        <p:spPr bwMode="auto">
          <a:xfrm>
            <a:off x="5486400" y="2895600"/>
            <a:ext cx="2857500" cy="285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Each State to honor all others</a:t>
            </a:r>
          </a:p>
          <a:p>
            <a:pPr lvl="1"/>
            <a:r>
              <a:rPr lang="en-US" dirty="0" smtClean="0"/>
              <a:t>This explains that each state has their own right to function as an individual state without infringement from other states.</a:t>
            </a:r>
          </a:p>
          <a:p>
            <a:r>
              <a:rPr lang="en-US" dirty="0" smtClean="0"/>
              <a:t>Citizens from each state will be treated fairly in all other states</a:t>
            </a:r>
          </a:p>
          <a:p>
            <a:r>
              <a:rPr lang="en-US" dirty="0" smtClean="0"/>
              <a:t>Citizens who commit crimes and are found in other states will be transported to the state in which the crime was committed</a:t>
            </a:r>
          </a:p>
          <a:p>
            <a:r>
              <a:rPr lang="en-US" dirty="0" smtClean="0"/>
              <a:t>Congress has the power to make rules and regulations for new states</a:t>
            </a:r>
          </a:p>
          <a:p>
            <a:r>
              <a:rPr lang="en-US" dirty="0" smtClean="0"/>
              <a:t>Only Congress has the authority to admit new states</a:t>
            </a:r>
          </a:p>
          <a:p>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Article 4: The States</a:t>
            </a:r>
            <a:endParaRPr lang="en-US" dirty="0"/>
          </a:p>
        </p:txBody>
      </p:sp>
      <p:pic>
        <p:nvPicPr>
          <p:cNvPr id="7170" name="Picture 2" descr="http://www.laits.utexas.edu/txp_media/html/cons/features/index_02/requirements.gif"/>
          <p:cNvPicPr>
            <a:picLocks noChangeAspect="1" noChangeArrowheads="1"/>
          </p:cNvPicPr>
          <p:nvPr/>
        </p:nvPicPr>
        <p:blipFill>
          <a:blip r:embed="rId2" cstate="print"/>
          <a:srcRect/>
          <a:stretch>
            <a:fillRect/>
          </a:stretch>
        </p:blipFill>
        <p:spPr bwMode="auto">
          <a:xfrm>
            <a:off x="5867400" y="371475"/>
            <a:ext cx="2724150" cy="16097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4953000" cy="5181600"/>
          </a:xfrm>
        </p:spPr>
        <p:txBody>
          <a:bodyPr>
            <a:normAutofit fontScale="92500" lnSpcReduction="20000"/>
          </a:bodyPr>
          <a:lstStyle/>
          <a:p>
            <a:r>
              <a:rPr lang="en-US" dirty="0" smtClean="0"/>
              <a:t>How amendments are ratified</a:t>
            </a:r>
          </a:p>
          <a:p>
            <a:pPr lvl="1"/>
            <a:r>
              <a:rPr lang="en-US" dirty="0" smtClean="0"/>
              <a:t>Process is left completely to the states</a:t>
            </a:r>
          </a:p>
          <a:p>
            <a:pPr lvl="1"/>
            <a:r>
              <a:rPr lang="en-US" dirty="0" smtClean="0"/>
              <a:t>President has no official say in ratifying an amendment</a:t>
            </a:r>
          </a:p>
          <a:p>
            <a:pPr lvl="1"/>
            <a:r>
              <a:rPr lang="en-US" dirty="0" smtClean="0"/>
              <a:t>Process of ratifying amendments</a:t>
            </a:r>
          </a:p>
          <a:p>
            <a:pPr lvl="2"/>
            <a:r>
              <a:rPr lang="en-US" dirty="0" smtClean="0"/>
              <a:t>Pass two thirds of BOTH houses</a:t>
            </a:r>
          </a:p>
          <a:p>
            <a:pPr lvl="2"/>
            <a:r>
              <a:rPr lang="en-US" dirty="0" smtClean="0"/>
              <a:t>Two-thirds majority</a:t>
            </a:r>
          </a:p>
          <a:p>
            <a:r>
              <a:rPr lang="en-US" dirty="0" smtClean="0"/>
              <a:t>Informal changes – a change that takes place without anything being actually changed formally</a:t>
            </a:r>
          </a:p>
          <a:p>
            <a:pPr lvl="1"/>
            <a:r>
              <a:rPr lang="en-US" dirty="0" smtClean="0"/>
              <a:t>i.e. Political Parties, voting originally for land owner</a:t>
            </a:r>
          </a:p>
          <a:p>
            <a:pPr lvl="1"/>
            <a:r>
              <a:rPr lang="en-US" dirty="0" smtClean="0"/>
              <a:t>Judicial interpretation – marital jurisdiction before Privacy Cases</a:t>
            </a:r>
          </a:p>
          <a:p>
            <a:pPr marL="274320" lvl="1">
              <a:spcBef>
                <a:spcPts val="600"/>
              </a:spcBef>
              <a:buClr>
                <a:schemeClr val="accent2"/>
              </a:buClr>
            </a:pPr>
            <a:r>
              <a:rPr lang="en-US" sz="2600" dirty="0" smtClean="0">
                <a:solidFill>
                  <a:schemeClr val="tx1"/>
                </a:solidFill>
              </a:rPr>
              <a:t>Popular Amendment – never been used</a:t>
            </a:r>
          </a:p>
          <a:p>
            <a:pPr lvl="1"/>
            <a:endParaRPr lang="en-US" dirty="0" smtClean="0"/>
          </a:p>
        </p:txBody>
      </p:sp>
      <p:sp>
        <p:nvSpPr>
          <p:cNvPr id="3" name="Title 2"/>
          <p:cNvSpPr>
            <a:spLocks noGrp="1"/>
          </p:cNvSpPr>
          <p:nvPr>
            <p:ph type="title"/>
          </p:nvPr>
        </p:nvSpPr>
        <p:spPr/>
        <p:txBody>
          <a:bodyPr/>
          <a:lstStyle/>
          <a:p>
            <a:r>
              <a:rPr lang="en-US" dirty="0" smtClean="0"/>
              <a:t>Article 5: Amendments </a:t>
            </a:r>
            <a:endParaRPr lang="en-US" dirty="0"/>
          </a:p>
        </p:txBody>
      </p:sp>
      <p:pic>
        <p:nvPicPr>
          <p:cNvPr id="4100" name="Picture 4" descr="http://www.thisnation.com/media/figures/amendments.jpg"/>
          <p:cNvPicPr>
            <a:picLocks noChangeAspect="1" noChangeArrowheads="1"/>
          </p:cNvPicPr>
          <p:nvPr/>
        </p:nvPicPr>
        <p:blipFill>
          <a:blip r:embed="rId2" cstate="print"/>
          <a:srcRect/>
          <a:stretch>
            <a:fillRect/>
          </a:stretch>
        </p:blipFill>
        <p:spPr bwMode="auto">
          <a:xfrm>
            <a:off x="5187315" y="1981200"/>
            <a:ext cx="3651885" cy="3429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debts incurred against the United States will be valid</a:t>
            </a:r>
          </a:p>
          <a:p>
            <a:r>
              <a:rPr lang="en-US" dirty="0" smtClean="0"/>
              <a:t>The Constitution is established as the Supreme Law of the Land</a:t>
            </a:r>
            <a:endParaRPr lang="en-US" dirty="0"/>
          </a:p>
        </p:txBody>
      </p:sp>
      <p:sp>
        <p:nvSpPr>
          <p:cNvPr id="3" name="Title 2"/>
          <p:cNvSpPr>
            <a:spLocks noGrp="1"/>
          </p:cNvSpPr>
          <p:nvPr>
            <p:ph type="title"/>
          </p:nvPr>
        </p:nvSpPr>
        <p:spPr/>
        <p:txBody>
          <a:bodyPr/>
          <a:lstStyle/>
          <a:p>
            <a:r>
              <a:rPr lang="en-US" dirty="0" smtClean="0"/>
              <a:t>Article 6: Debts, Supremacy, Oaths </a:t>
            </a:r>
            <a:endParaRPr lang="en-US" dirty="0"/>
          </a:p>
        </p:txBody>
      </p:sp>
      <p:pic>
        <p:nvPicPr>
          <p:cNvPr id="2050" name="Picture 2" descr="http://www.veteransnewsnow.com/wp-content/uploads/2011/09/No-religious-test-of-office-320x1241.jpg"/>
          <p:cNvPicPr>
            <a:picLocks noChangeAspect="1" noChangeArrowheads="1"/>
          </p:cNvPicPr>
          <p:nvPr/>
        </p:nvPicPr>
        <p:blipFill>
          <a:blip r:embed="rId2" cstate="print"/>
          <a:srcRect/>
          <a:stretch>
            <a:fillRect/>
          </a:stretch>
        </p:blipFill>
        <p:spPr bwMode="auto">
          <a:xfrm>
            <a:off x="2286000" y="3810000"/>
            <a:ext cx="5014450" cy="19431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Nine of the thirteen states are needed to ratify the constitution</a:t>
            </a:r>
          </a:p>
          <a:p>
            <a:pPr lvl="1"/>
            <a:r>
              <a:rPr lang="en-US" dirty="0" smtClean="0"/>
              <a:t>All states but Rhode Island ratified </a:t>
            </a:r>
            <a:r>
              <a:rPr lang="en-US" smtClean="0"/>
              <a:t>the Constitution </a:t>
            </a:r>
            <a:endParaRPr lang="en-US" dirty="0"/>
          </a:p>
        </p:txBody>
      </p:sp>
      <p:sp>
        <p:nvSpPr>
          <p:cNvPr id="3" name="Title 2"/>
          <p:cNvSpPr>
            <a:spLocks noGrp="1"/>
          </p:cNvSpPr>
          <p:nvPr>
            <p:ph type="title"/>
          </p:nvPr>
        </p:nvSpPr>
        <p:spPr/>
        <p:txBody>
          <a:bodyPr/>
          <a:lstStyle/>
          <a:p>
            <a:r>
              <a:rPr lang="en-US" dirty="0" smtClean="0"/>
              <a:t>Article 7: Ratification </a:t>
            </a:r>
            <a:endParaRPr lang="en-US" dirty="0"/>
          </a:p>
        </p:txBody>
      </p:sp>
      <p:pic>
        <p:nvPicPr>
          <p:cNvPr id="1026" name="Picture 2" descr="http://jb-hdnp.org/Sarver/Maps/ratification_constitution.jpg"/>
          <p:cNvPicPr>
            <a:picLocks noChangeAspect="1" noChangeArrowheads="1"/>
          </p:cNvPicPr>
          <p:nvPr/>
        </p:nvPicPr>
        <p:blipFill>
          <a:blip r:embed="rId2" cstate="print"/>
          <a:srcRect/>
          <a:stretch>
            <a:fillRect/>
          </a:stretch>
        </p:blipFill>
        <p:spPr bwMode="auto">
          <a:xfrm>
            <a:off x="2286000" y="2829114"/>
            <a:ext cx="4648200" cy="359073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otunda_650.jpg"/>
          <p:cNvPicPr>
            <a:picLocks noGrp="1" noChangeAspect="1"/>
          </p:cNvPicPr>
          <p:nvPr>
            <p:ph idx="1"/>
          </p:nvPr>
        </p:nvPicPr>
        <p:blipFill>
          <a:blip r:embed="rId2" cstate="print"/>
          <a:stretch>
            <a:fillRect/>
          </a:stretch>
        </p:blipFill>
        <p:spPr>
          <a:xfrm>
            <a:off x="152400" y="457200"/>
            <a:ext cx="8839200" cy="6096000"/>
          </a:xfrm>
        </p:spPr>
      </p:pic>
      <p:sp>
        <p:nvSpPr>
          <p:cNvPr id="4" name="Title 3"/>
          <p:cNvSpPr>
            <a:spLocks noGrp="1"/>
          </p:cNvSpPr>
          <p:nvPr>
            <p:ph type="title"/>
          </p:nvPr>
        </p:nvSpPr>
        <p:spPr>
          <a:xfrm>
            <a:off x="304800" y="5257800"/>
            <a:ext cx="8534400" cy="1219200"/>
          </a:xfrm>
        </p:spPr>
        <p:txBody>
          <a:bodyPr>
            <a:normAutofit/>
          </a:bodyPr>
          <a:lstStyle/>
          <a:p>
            <a:r>
              <a:rPr lang="en-US" dirty="0" smtClean="0"/>
              <a:t>National Archives in Washington D.C.</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Topic: Three branches compose the basic structure of the federal government. Public policy is created through the making of laws, the execution of the laws and the adjudication of disputes under the laws. 	</a:t>
            </a:r>
          </a:p>
          <a:p>
            <a:endParaRPr lang="en-US" sz="2400" dirty="0"/>
          </a:p>
        </p:txBody>
      </p:sp>
      <p:sp>
        <p:nvSpPr>
          <p:cNvPr id="2" name="Title 1"/>
          <p:cNvSpPr>
            <a:spLocks noGrp="1"/>
          </p:cNvSpPr>
          <p:nvPr>
            <p:ph type="ctrTitle"/>
          </p:nvPr>
        </p:nvSpPr>
        <p:spPr>
          <a:xfrm>
            <a:off x="457200" y="2667000"/>
            <a:ext cx="8305800" cy="1600200"/>
          </a:xfrm>
        </p:spPr>
        <p:txBody>
          <a:bodyPr/>
          <a:lstStyle/>
          <a:p>
            <a:r>
              <a:rPr lang="en-US" dirty="0" smtClean="0"/>
              <a:t>Structure and Functions of the Federal Government 	</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Content Statement 14: </a:t>
            </a:r>
          </a:p>
          <a:p>
            <a:r>
              <a:rPr lang="en-US" sz="2400" dirty="0" smtClean="0"/>
              <a:t>Law and public policy are created and implemented by three branches of government; each functions with its own set of powers and responsibilities. </a:t>
            </a:r>
          </a:p>
          <a:p>
            <a:r>
              <a:rPr lang="en-US" sz="2400" dirty="0" smtClean="0"/>
              <a:t>	</a:t>
            </a:r>
          </a:p>
          <a:p>
            <a:endParaRPr lang="en-US" sz="2400" dirty="0"/>
          </a:p>
        </p:txBody>
      </p:sp>
      <p:sp>
        <p:nvSpPr>
          <p:cNvPr id="2" name="Title 1"/>
          <p:cNvSpPr>
            <a:spLocks noGrp="1"/>
          </p:cNvSpPr>
          <p:nvPr>
            <p:ph type="ctrTitle"/>
          </p:nvPr>
        </p:nvSpPr>
        <p:spPr/>
        <p:txBody>
          <a:bodyPr/>
          <a:lstStyle/>
          <a:p>
            <a:r>
              <a:rPr lang="en-US" dirty="0" smtClean="0"/>
              <a:t>The U.S. Constitution</a:t>
            </a:r>
            <a:endParaRPr lang="en-US" dirty="0"/>
          </a:p>
        </p:txBody>
      </p:sp>
      <p:pic>
        <p:nvPicPr>
          <p:cNvPr id="2052" name="Picture 4" descr="http://www.teapartypatriotsedh.com/wp-content/uploads/2012/08/Constitution_jefferson.jpeg"/>
          <p:cNvPicPr>
            <a:picLocks noChangeAspect="1" noChangeArrowheads="1"/>
          </p:cNvPicPr>
          <p:nvPr/>
        </p:nvPicPr>
        <p:blipFill>
          <a:blip r:embed="rId2" cstate="print"/>
          <a:srcRect/>
          <a:stretch>
            <a:fillRect/>
          </a:stretch>
        </p:blipFill>
        <p:spPr bwMode="auto">
          <a:xfrm>
            <a:off x="1905000" y="381000"/>
            <a:ext cx="5334000" cy="217789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724400" cy="4572000"/>
          </a:xfrm>
        </p:spPr>
        <p:txBody>
          <a:bodyPr/>
          <a:lstStyle/>
          <a:p>
            <a:r>
              <a:rPr lang="en-US" dirty="0" smtClean="0"/>
              <a:t>Laws are rules recognized as binding and enforced by a government. </a:t>
            </a:r>
          </a:p>
          <a:p>
            <a:r>
              <a:rPr lang="en-US" dirty="0" smtClean="0"/>
              <a:t>Public policy consists of institutional actions and procedures pursued by a government in carrying out its functions. 	</a:t>
            </a:r>
          </a:p>
          <a:p>
            <a:endParaRPr lang="en-US" dirty="0"/>
          </a:p>
        </p:txBody>
      </p:sp>
      <p:sp>
        <p:nvSpPr>
          <p:cNvPr id="3" name="Title 2"/>
          <p:cNvSpPr>
            <a:spLocks noGrp="1"/>
          </p:cNvSpPr>
          <p:nvPr>
            <p:ph type="title"/>
          </p:nvPr>
        </p:nvSpPr>
        <p:spPr/>
        <p:txBody>
          <a:bodyPr/>
          <a:lstStyle/>
          <a:p>
            <a:r>
              <a:rPr lang="en-US" dirty="0" smtClean="0"/>
              <a:t>Laws and Public Policy</a:t>
            </a:r>
            <a:endParaRPr lang="en-US" dirty="0"/>
          </a:p>
        </p:txBody>
      </p:sp>
      <p:pic>
        <p:nvPicPr>
          <p:cNvPr id="34818" name="Picture 2" descr="http://votersforanimals.org/content/uploads/2010/02/laws.gif"/>
          <p:cNvPicPr>
            <a:picLocks noChangeAspect="1" noChangeArrowheads="1"/>
          </p:cNvPicPr>
          <p:nvPr/>
        </p:nvPicPr>
        <p:blipFill>
          <a:blip r:embed="rId2" cstate="print"/>
          <a:srcRect/>
          <a:stretch>
            <a:fillRect/>
          </a:stretch>
        </p:blipFill>
        <p:spPr bwMode="auto">
          <a:xfrm>
            <a:off x="5181600" y="1828800"/>
            <a:ext cx="3333750" cy="31813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U.S. Constitution establishes roles for each of the three branches of government related to law and public policy. </a:t>
            </a:r>
          </a:p>
          <a:p>
            <a:r>
              <a:rPr lang="en-US" dirty="0" smtClean="0"/>
              <a:t>It assigns each branch special powers and responsibilities. 	</a:t>
            </a:r>
          </a:p>
          <a:p>
            <a:endParaRPr lang="en-US" dirty="0"/>
          </a:p>
        </p:txBody>
      </p:sp>
      <p:sp>
        <p:nvSpPr>
          <p:cNvPr id="3" name="Title 2"/>
          <p:cNvSpPr>
            <a:spLocks noGrp="1"/>
          </p:cNvSpPr>
          <p:nvPr>
            <p:ph type="title"/>
          </p:nvPr>
        </p:nvSpPr>
        <p:spPr/>
        <p:txBody>
          <a:bodyPr/>
          <a:lstStyle/>
          <a:p>
            <a:r>
              <a:rPr lang="en-US" dirty="0" smtClean="0"/>
              <a:t>Responsibilities of the 3 branches:</a:t>
            </a:r>
            <a:endParaRPr lang="en-US" dirty="0"/>
          </a:p>
        </p:txBody>
      </p:sp>
      <p:pic>
        <p:nvPicPr>
          <p:cNvPr id="35842" name="Picture 2" descr="http://government.pppst.com/banner_three_branches.gif"/>
          <p:cNvPicPr>
            <a:picLocks noChangeAspect="1" noChangeArrowheads="1"/>
          </p:cNvPicPr>
          <p:nvPr/>
        </p:nvPicPr>
        <p:blipFill>
          <a:blip r:embed="rId2" cstate="print"/>
          <a:srcRect/>
          <a:stretch>
            <a:fillRect/>
          </a:stretch>
        </p:blipFill>
        <p:spPr bwMode="auto">
          <a:xfrm>
            <a:off x="1905000" y="3602040"/>
            <a:ext cx="5743575" cy="302736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Laws are made by the legislative branch. </a:t>
            </a:r>
          </a:p>
          <a:p>
            <a:r>
              <a:rPr lang="en-US" dirty="0" smtClean="0"/>
              <a:t>Laws are enforced by the executive branch. </a:t>
            </a:r>
          </a:p>
          <a:p>
            <a:r>
              <a:rPr lang="en-US" dirty="0" smtClean="0"/>
              <a:t>Laws are interpreted by the judicial branch as it resolves disputes under the laws. </a:t>
            </a:r>
          </a:p>
          <a:p>
            <a:r>
              <a:rPr lang="en-US" dirty="0" smtClean="0"/>
              <a:t>The actions and procedures of all three branches establish public policy. 	</a:t>
            </a:r>
          </a:p>
          <a:p>
            <a:endParaRPr lang="en-US" dirty="0"/>
          </a:p>
        </p:txBody>
      </p:sp>
      <p:sp>
        <p:nvSpPr>
          <p:cNvPr id="3" name="Title 2"/>
          <p:cNvSpPr>
            <a:spLocks noGrp="1"/>
          </p:cNvSpPr>
          <p:nvPr>
            <p:ph type="title"/>
          </p:nvPr>
        </p:nvSpPr>
        <p:spPr/>
        <p:txBody>
          <a:bodyPr/>
          <a:lstStyle/>
          <a:p>
            <a:r>
              <a:rPr lang="en-US" dirty="0" smtClean="0"/>
              <a:t>Responsibilities (cont.):</a:t>
            </a:r>
            <a:endParaRPr lang="en-US" dirty="0"/>
          </a:p>
        </p:txBody>
      </p:sp>
      <p:pic>
        <p:nvPicPr>
          <p:cNvPr id="4098" name="Picture 2" descr="http://paulandkaelin.com/wp-content/uploads/2012/05/United-States-Branches-of-Government.jpg"/>
          <p:cNvPicPr>
            <a:picLocks noChangeAspect="1" noChangeArrowheads="1"/>
          </p:cNvPicPr>
          <p:nvPr/>
        </p:nvPicPr>
        <p:blipFill>
          <a:blip r:embed="rId2" cstate="print"/>
          <a:srcRect t="21951"/>
          <a:stretch>
            <a:fillRect/>
          </a:stretch>
        </p:blipFill>
        <p:spPr bwMode="auto">
          <a:xfrm>
            <a:off x="2590800" y="4191000"/>
            <a:ext cx="4073272"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410200" cy="5105400"/>
          </a:xfrm>
        </p:spPr>
        <p:txBody>
          <a:bodyPr>
            <a:normAutofit fontScale="92500"/>
          </a:bodyPr>
          <a:lstStyle/>
          <a:p>
            <a:pPr>
              <a:buNone/>
            </a:pPr>
            <a:endParaRPr lang="en-US" dirty="0" smtClean="0"/>
          </a:p>
          <a:p>
            <a:r>
              <a:rPr lang="en-US" dirty="0" smtClean="0"/>
              <a:t>conducting oversight investigations</a:t>
            </a:r>
          </a:p>
          <a:p>
            <a:pPr lvl="1"/>
            <a:r>
              <a:rPr lang="en-US" dirty="0" smtClean="0"/>
              <a:t>responsibility to oversee everything run by the President</a:t>
            </a:r>
          </a:p>
          <a:p>
            <a:r>
              <a:rPr lang="en-US" dirty="0" smtClean="0"/>
              <a:t>instituting impeachment proceedings</a:t>
            </a:r>
          </a:p>
          <a:p>
            <a:pPr lvl="1"/>
            <a:r>
              <a:rPr lang="en-US" dirty="0" smtClean="0"/>
              <a:t>to charge with a crime or misdemeanor; </a:t>
            </a:r>
            <a:r>
              <a:rPr lang="en-US" i="1" dirty="0" smtClean="0"/>
              <a:t>specifically</a:t>
            </a:r>
            <a:r>
              <a:rPr lang="en-US" dirty="0" smtClean="0"/>
              <a:t> </a:t>
            </a:r>
            <a:r>
              <a:rPr lang="en-US" b="1" dirty="0" smtClean="0"/>
              <a:t>:</a:t>
            </a:r>
            <a:r>
              <a:rPr lang="en-US" dirty="0" smtClean="0"/>
              <a:t> to charge (a public official) before a competent tribunal with misconduct in office </a:t>
            </a:r>
          </a:p>
          <a:p>
            <a:r>
              <a:rPr lang="en-US" dirty="0" smtClean="0"/>
              <a:t>ratifying treaties </a:t>
            </a:r>
          </a:p>
          <a:p>
            <a:r>
              <a:rPr lang="en-US" dirty="0" smtClean="0"/>
              <a:t>passing resolutions</a:t>
            </a:r>
          </a:p>
          <a:p>
            <a:pPr>
              <a:buNone/>
            </a:pPr>
            <a:r>
              <a:rPr lang="en-US" dirty="0" smtClean="0"/>
              <a:t>	</a:t>
            </a:r>
          </a:p>
          <a:p>
            <a:endParaRPr lang="en-US" dirty="0"/>
          </a:p>
        </p:txBody>
      </p:sp>
      <p:sp>
        <p:nvSpPr>
          <p:cNvPr id="3" name="Title 2"/>
          <p:cNvSpPr>
            <a:spLocks noGrp="1"/>
          </p:cNvSpPr>
          <p:nvPr>
            <p:ph type="title"/>
          </p:nvPr>
        </p:nvSpPr>
        <p:spPr/>
        <p:txBody>
          <a:bodyPr/>
          <a:lstStyle/>
          <a:p>
            <a:r>
              <a:rPr lang="en-US" dirty="0" smtClean="0"/>
              <a:t>Legislative Branch</a:t>
            </a:r>
            <a:endParaRPr lang="en-US" dirty="0"/>
          </a:p>
        </p:txBody>
      </p:sp>
      <p:pic>
        <p:nvPicPr>
          <p:cNvPr id="3074" name="Picture 2" descr="http://www.rightsofthepeople.com/education/government_for_kids/images/icons/legislative_68.jpg"/>
          <p:cNvPicPr>
            <a:picLocks noChangeAspect="1" noChangeArrowheads="1"/>
          </p:cNvPicPr>
          <p:nvPr/>
        </p:nvPicPr>
        <p:blipFill>
          <a:blip r:embed="rId2" cstate="print"/>
          <a:srcRect/>
          <a:stretch>
            <a:fillRect/>
          </a:stretch>
        </p:blipFill>
        <p:spPr bwMode="auto">
          <a:xfrm>
            <a:off x="6172200" y="1212041"/>
            <a:ext cx="2524125" cy="488395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making rules and regulations</a:t>
            </a:r>
          </a:p>
          <a:p>
            <a:r>
              <a:rPr lang="en-US" dirty="0" smtClean="0"/>
              <a:t>proposing the federal budget</a:t>
            </a:r>
          </a:p>
          <a:p>
            <a:r>
              <a:rPr lang="en-US" dirty="0" smtClean="0"/>
              <a:t>recognizing foreign nations</a:t>
            </a:r>
          </a:p>
          <a:p>
            <a:r>
              <a:rPr lang="en-US" dirty="0" smtClean="0"/>
              <a:t>issuing executive orders</a:t>
            </a:r>
          </a:p>
          <a:p>
            <a:pPr lvl="1"/>
            <a:r>
              <a:rPr lang="en-US" dirty="0" smtClean="0"/>
              <a:t>official documents, numbered consecutively, through which the President of the United States manages the operations of the Federal Government</a:t>
            </a:r>
          </a:p>
          <a:p>
            <a:endParaRPr lang="en-US" dirty="0"/>
          </a:p>
        </p:txBody>
      </p:sp>
      <p:sp>
        <p:nvSpPr>
          <p:cNvPr id="3" name="Title 2"/>
          <p:cNvSpPr>
            <a:spLocks noGrp="1"/>
          </p:cNvSpPr>
          <p:nvPr>
            <p:ph type="title"/>
          </p:nvPr>
        </p:nvSpPr>
        <p:spPr/>
        <p:txBody>
          <a:bodyPr/>
          <a:lstStyle/>
          <a:p>
            <a:r>
              <a:rPr lang="en-US" dirty="0" smtClean="0"/>
              <a:t>Executive Branch</a:t>
            </a:r>
            <a:endParaRPr lang="en-US" dirty="0"/>
          </a:p>
        </p:txBody>
      </p:sp>
      <p:pic>
        <p:nvPicPr>
          <p:cNvPr id="2050" name="Picture 2" descr="http://www.wartgames.com/themes/government/government_white_house.gif"/>
          <p:cNvPicPr>
            <a:picLocks noChangeAspect="1" noChangeArrowheads="1"/>
          </p:cNvPicPr>
          <p:nvPr/>
        </p:nvPicPr>
        <p:blipFill>
          <a:blip r:embed="rId2" cstate="print"/>
          <a:srcRect/>
          <a:stretch>
            <a:fillRect/>
          </a:stretch>
        </p:blipFill>
        <p:spPr bwMode="auto">
          <a:xfrm>
            <a:off x="5072130" y="1219200"/>
            <a:ext cx="3825025" cy="2514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lnSpcReduction="10000"/>
          </a:bodyPr>
          <a:lstStyle/>
          <a:p>
            <a:endParaRPr lang="en-US" dirty="0" smtClean="0"/>
          </a:p>
          <a:p>
            <a:r>
              <a:rPr lang="en-US" dirty="0" smtClean="0"/>
              <a:t>issuing writs of certiorari</a:t>
            </a:r>
          </a:p>
          <a:p>
            <a:pPr lvl="1"/>
            <a:r>
              <a:rPr lang="en-US" dirty="0" smtClean="0"/>
              <a:t>an order a higher court issues in order to review the decision and proceedings in a lower court and determine whether there were any irregularities</a:t>
            </a:r>
          </a:p>
          <a:p>
            <a:r>
              <a:rPr lang="en-US" dirty="0" smtClean="0"/>
              <a:t>establishing judicial procedures</a:t>
            </a:r>
          </a:p>
          <a:p>
            <a:r>
              <a:rPr lang="en-US" dirty="0" smtClean="0"/>
              <a:t>sentencing offenders</a:t>
            </a:r>
          </a:p>
          <a:p>
            <a:r>
              <a:rPr lang="en-US" dirty="0" smtClean="0"/>
              <a:t>accepting amicus curiae briefs</a:t>
            </a:r>
          </a:p>
          <a:p>
            <a:pPr lvl="1"/>
            <a:r>
              <a:rPr lang="en-US" dirty="0" smtClean="0"/>
              <a:t>one (as a professional person or organization) that is not a party to a particular litigation but that is permitted by the court to advise it in respect to some matter of law that directly affects the case in question</a:t>
            </a:r>
          </a:p>
        </p:txBody>
      </p:sp>
      <p:sp>
        <p:nvSpPr>
          <p:cNvPr id="3" name="Title 2"/>
          <p:cNvSpPr>
            <a:spLocks noGrp="1"/>
          </p:cNvSpPr>
          <p:nvPr>
            <p:ph type="title"/>
          </p:nvPr>
        </p:nvSpPr>
        <p:spPr/>
        <p:txBody>
          <a:bodyPr/>
          <a:lstStyle/>
          <a:p>
            <a:r>
              <a:rPr lang="en-US" dirty="0" smtClean="0"/>
              <a:t>Judicial Branch</a:t>
            </a:r>
            <a:endParaRPr lang="en-US" dirty="0"/>
          </a:p>
        </p:txBody>
      </p:sp>
      <p:pic>
        <p:nvPicPr>
          <p:cNvPr id="1026" name="Picture 2" descr="http://xuwebquests.pbworks.com/f/1303171743/judicial.jpg"/>
          <p:cNvPicPr>
            <a:picLocks noChangeAspect="1" noChangeArrowheads="1"/>
          </p:cNvPicPr>
          <p:nvPr/>
        </p:nvPicPr>
        <p:blipFill>
          <a:blip r:embed="rId2" cstate="print"/>
          <a:srcRect t="20306"/>
          <a:stretch>
            <a:fillRect/>
          </a:stretch>
        </p:blipFill>
        <p:spPr bwMode="auto">
          <a:xfrm>
            <a:off x="5053211" y="403541"/>
            <a:ext cx="3557389" cy="188245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dirty="0" smtClean="0"/>
              <a:t>Content Statement 15: </a:t>
            </a:r>
          </a:p>
          <a:p>
            <a:r>
              <a:rPr lang="en-US" sz="2400" dirty="0" smtClean="0"/>
              <a:t>The political process creates a dynamic interaction among the three branches of government in addressing current issues </a:t>
            </a:r>
          </a:p>
          <a:p>
            <a:r>
              <a:rPr lang="en-US" sz="2400" dirty="0" smtClean="0"/>
              <a:t>	</a:t>
            </a:r>
          </a:p>
          <a:p>
            <a:r>
              <a:rPr lang="en-US" sz="2400" dirty="0" smtClean="0"/>
              <a:t>. </a:t>
            </a:r>
          </a:p>
          <a:p>
            <a:r>
              <a:rPr lang="en-US" sz="2400" dirty="0" smtClean="0"/>
              <a:t>	</a:t>
            </a:r>
          </a:p>
          <a:p>
            <a:endParaRPr lang="en-US" sz="2400" dirty="0"/>
          </a:p>
        </p:txBody>
      </p:sp>
      <p:sp>
        <p:nvSpPr>
          <p:cNvPr id="2" name="Title 1"/>
          <p:cNvSpPr>
            <a:spLocks noGrp="1"/>
          </p:cNvSpPr>
          <p:nvPr>
            <p:ph type="ctrTitle"/>
          </p:nvPr>
        </p:nvSpPr>
        <p:spPr/>
        <p:txBody>
          <a:bodyPr/>
          <a:lstStyle/>
          <a:p>
            <a:r>
              <a:rPr lang="en-US" dirty="0" smtClean="0"/>
              <a:t>The U.S. Constitution</a:t>
            </a:r>
            <a:endParaRPr lang="en-US" dirty="0"/>
          </a:p>
        </p:txBody>
      </p:sp>
      <p:pic>
        <p:nvPicPr>
          <p:cNvPr id="40962" name="Picture 2" descr="http://w4.nkcsd.k12.mo.us/~kcofer/k2_branches.jpg"/>
          <p:cNvPicPr>
            <a:picLocks noChangeAspect="1" noChangeArrowheads="1"/>
          </p:cNvPicPr>
          <p:nvPr/>
        </p:nvPicPr>
        <p:blipFill>
          <a:blip r:embed="rId2" cstate="print"/>
          <a:srcRect/>
          <a:stretch>
            <a:fillRect/>
          </a:stretch>
        </p:blipFill>
        <p:spPr bwMode="auto">
          <a:xfrm>
            <a:off x="1981200" y="419099"/>
            <a:ext cx="5334000" cy="20193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a:bodyPr>
          <a:lstStyle/>
          <a:p>
            <a:r>
              <a:rPr lang="en-US" dirty="0" smtClean="0"/>
              <a:t>Current issues are addressed by all three branches of the government as they make public policy.</a:t>
            </a:r>
          </a:p>
          <a:p>
            <a:r>
              <a:rPr lang="en-US" dirty="0" smtClean="0"/>
              <a:t>Interactions among the branches range from instances where they work in concert (together) to instances involving the exercise of checks and balances.</a:t>
            </a:r>
          </a:p>
          <a:p>
            <a:r>
              <a:rPr lang="en-US" dirty="0" smtClean="0"/>
              <a:t>In this context, the political process becomes one of the branches exercising their powers to influence public policy.</a:t>
            </a:r>
          </a:p>
          <a:p>
            <a:r>
              <a:rPr lang="en-US" dirty="0" smtClean="0"/>
              <a:t>The U.S. Constitution addresses the interaction among the branches of government with a system of checks and balances. 		</a:t>
            </a:r>
          </a:p>
          <a:p>
            <a:endParaRPr lang="en-US" dirty="0"/>
          </a:p>
        </p:txBody>
      </p:sp>
      <p:sp>
        <p:nvSpPr>
          <p:cNvPr id="3" name="Title 2"/>
          <p:cNvSpPr>
            <a:spLocks noGrp="1"/>
          </p:cNvSpPr>
          <p:nvPr>
            <p:ph type="title"/>
          </p:nvPr>
        </p:nvSpPr>
        <p:spPr/>
        <p:txBody>
          <a:bodyPr/>
          <a:lstStyle/>
          <a:p>
            <a:r>
              <a:rPr lang="en-US" dirty="0" smtClean="0"/>
              <a:t>Public Policy &amp; the 3 Branches</a:t>
            </a:r>
            <a:endParaRPr lang="en-US" dirty="0"/>
          </a:p>
        </p:txBody>
      </p:sp>
      <p:pic>
        <p:nvPicPr>
          <p:cNvPr id="6146" name="Picture 2" descr="http://library.thinkquest.org/J0110221/gov_tree3.gif"/>
          <p:cNvPicPr>
            <a:picLocks noChangeAspect="1" noChangeArrowheads="1"/>
          </p:cNvPicPr>
          <p:nvPr/>
        </p:nvPicPr>
        <p:blipFill>
          <a:blip r:embed="rId2" cstate="print"/>
          <a:srcRect/>
          <a:stretch>
            <a:fillRect/>
          </a:stretch>
        </p:blipFill>
        <p:spPr bwMode="auto">
          <a:xfrm>
            <a:off x="7239000" y="228600"/>
            <a:ext cx="1447800" cy="1447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1524000"/>
            <a:ext cx="3886200" cy="4876800"/>
          </a:xfrm>
        </p:spPr>
        <p:txBody>
          <a:bodyPr>
            <a:normAutofit fontScale="92500" lnSpcReduction="20000"/>
          </a:bodyPr>
          <a:lstStyle/>
          <a:p>
            <a:r>
              <a:rPr lang="en-US" dirty="0" smtClean="0"/>
              <a:t>We the People of the United States, in Order to form a more perfect Union, establish Justice, insure domestic tranquility, provide for the common </a:t>
            </a:r>
            <a:r>
              <a:rPr lang="en-US" dirty="0" err="1" smtClean="0"/>
              <a:t>defence</a:t>
            </a:r>
            <a:r>
              <a:rPr lang="en-US" dirty="0" smtClean="0"/>
              <a:t>, promote the general Welfare, and secure the Blessings of Liberty to ourselves and our Posterity, do ordain and establish this Constitution for the United States of America.</a:t>
            </a:r>
          </a:p>
          <a:p>
            <a:pPr>
              <a:buNone/>
            </a:pPr>
            <a:endParaRPr lang="en-US" dirty="0"/>
          </a:p>
        </p:txBody>
      </p:sp>
      <p:sp>
        <p:nvSpPr>
          <p:cNvPr id="2" name="Title 1"/>
          <p:cNvSpPr>
            <a:spLocks noGrp="1"/>
          </p:cNvSpPr>
          <p:nvPr>
            <p:ph type="title"/>
          </p:nvPr>
        </p:nvSpPr>
        <p:spPr/>
        <p:txBody>
          <a:bodyPr/>
          <a:lstStyle/>
          <a:p>
            <a:r>
              <a:rPr lang="en-US" dirty="0" smtClean="0"/>
              <a:t>The Preamble</a:t>
            </a:r>
            <a:endParaRPr lang="en-US" dirty="0"/>
          </a:p>
        </p:txBody>
      </p:sp>
      <p:pic>
        <p:nvPicPr>
          <p:cNvPr id="23554" name="Picture 2" descr="File:License plate preamble.jpg"/>
          <p:cNvPicPr>
            <a:picLocks noChangeAspect="1" noChangeArrowheads="1"/>
          </p:cNvPicPr>
          <p:nvPr/>
        </p:nvPicPr>
        <p:blipFill>
          <a:blip r:embed="rId2" cstate="print"/>
          <a:srcRect/>
          <a:stretch>
            <a:fillRect/>
          </a:stretch>
        </p:blipFill>
        <p:spPr bwMode="auto">
          <a:xfrm>
            <a:off x="609600" y="1609724"/>
            <a:ext cx="4299639" cy="44100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953000" cy="4572000"/>
          </a:xfrm>
        </p:spPr>
        <p:txBody>
          <a:bodyPr>
            <a:normAutofit lnSpcReduction="10000"/>
          </a:bodyPr>
          <a:lstStyle/>
          <a:p>
            <a:endParaRPr lang="en-US" dirty="0" smtClean="0"/>
          </a:p>
          <a:p>
            <a:r>
              <a:rPr lang="en-US" dirty="0" smtClean="0"/>
              <a:t>Legislative on executive – veto override, impeachment of civil officers, Senate approval of appointments and treaties, raise and govern military forces </a:t>
            </a:r>
          </a:p>
          <a:p>
            <a:r>
              <a:rPr lang="en-US" dirty="0" smtClean="0"/>
              <a:t>Legislative on judicial – creation of lower courts, determination of appellate jurisdiction of the Supreme Court, impeachment of judges 	</a:t>
            </a:r>
          </a:p>
          <a:p>
            <a:endParaRPr lang="en-US" dirty="0"/>
          </a:p>
        </p:txBody>
      </p:sp>
      <p:sp>
        <p:nvSpPr>
          <p:cNvPr id="3" name="Title 2"/>
          <p:cNvSpPr>
            <a:spLocks noGrp="1"/>
          </p:cNvSpPr>
          <p:nvPr>
            <p:ph type="title"/>
          </p:nvPr>
        </p:nvSpPr>
        <p:spPr/>
        <p:txBody>
          <a:bodyPr/>
          <a:lstStyle/>
          <a:p>
            <a:r>
              <a:rPr lang="en-US" dirty="0" smtClean="0"/>
              <a:t>Legislative “checks”</a:t>
            </a:r>
            <a:endParaRPr lang="en-US" dirty="0"/>
          </a:p>
        </p:txBody>
      </p:sp>
      <p:pic>
        <p:nvPicPr>
          <p:cNvPr id="5122" name="Picture 2" descr="http://img.ehowcdn.com/article-new/ehow/images/a08/8p/f1/importance-legislative-branch-800x800.jpg"/>
          <p:cNvPicPr>
            <a:picLocks noChangeAspect="1" noChangeArrowheads="1"/>
          </p:cNvPicPr>
          <p:nvPr/>
        </p:nvPicPr>
        <p:blipFill>
          <a:blip r:embed="rId2" cstate="print"/>
          <a:srcRect/>
          <a:stretch>
            <a:fillRect/>
          </a:stretch>
        </p:blipFill>
        <p:spPr bwMode="auto">
          <a:xfrm>
            <a:off x="5486400" y="1157551"/>
            <a:ext cx="3124200" cy="470984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r>
              <a:rPr lang="en-US" dirty="0" smtClean="0"/>
              <a:t>Executive on legislative – convene either or both houses of Congress, veto legislation; </a:t>
            </a:r>
          </a:p>
          <a:p>
            <a:r>
              <a:rPr lang="en-US" dirty="0" smtClean="0"/>
              <a:t>Executive on judicial – appoint judges, issue pardons and reprieves 	</a:t>
            </a:r>
          </a:p>
          <a:p>
            <a:endParaRPr lang="en-US" dirty="0"/>
          </a:p>
        </p:txBody>
      </p:sp>
      <p:sp>
        <p:nvSpPr>
          <p:cNvPr id="3" name="Title 2"/>
          <p:cNvSpPr>
            <a:spLocks noGrp="1"/>
          </p:cNvSpPr>
          <p:nvPr>
            <p:ph type="title"/>
          </p:nvPr>
        </p:nvSpPr>
        <p:spPr/>
        <p:txBody>
          <a:bodyPr/>
          <a:lstStyle/>
          <a:p>
            <a:r>
              <a:rPr lang="en-US" dirty="0" smtClean="0"/>
              <a:t>Executive “checks”</a:t>
            </a:r>
            <a:endParaRPr lang="en-US" dirty="0"/>
          </a:p>
        </p:txBody>
      </p:sp>
      <p:pic>
        <p:nvPicPr>
          <p:cNvPr id="3074" name="Picture 2" descr="http://www.destination360.com/north-america/us/washington-dc/images/s/washington-dc-white-house-s.jpg"/>
          <p:cNvPicPr>
            <a:picLocks noChangeAspect="1" noChangeArrowheads="1"/>
          </p:cNvPicPr>
          <p:nvPr/>
        </p:nvPicPr>
        <p:blipFill>
          <a:blip r:embed="rId2" cstate="print"/>
          <a:srcRect/>
          <a:stretch>
            <a:fillRect/>
          </a:stretch>
        </p:blipFill>
        <p:spPr bwMode="auto">
          <a:xfrm>
            <a:off x="2819400" y="3733800"/>
            <a:ext cx="3476625" cy="27813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19600" cy="4953000"/>
          </a:xfrm>
        </p:spPr>
        <p:txBody>
          <a:bodyPr>
            <a:normAutofit/>
          </a:bodyPr>
          <a:lstStyle/>
          <a:p>
            <a:endParaRPr lang="en-US" dirty="0" smtClean="0"/>
          </a:p>
          <a:p>
            <a:r>
              <a:rPr lang="en-US" dirty="0" smtClean="0"/>
              <a:t>Judicial on legislative – Chief Justice of the Supreme Court presides over impeachment trials for the president, interpret and apply laws; and </a:t>
            </a:r>
          </a:p>
          <a:p>
            <a:r>
              <a:rPr lang="en-US" dirty="0" smtClean="0"/>
              <a:t>Judicial on executive – judges not subject to removal by president, interpret and apply laws. </a:t>
            </a:r>
          </a:p>
        </p:txBody>
      </p:sp>
      <p:sp>
        <p:nvSpPr>
          <p:cNvPr id="3" name="Title 2"/>
          <p:cNvSpPr>
            <a:spLocks noGrp="1"/>
          </p:cNvSpPr>
          <p:nvPr>
            <p:ph type="title"/>
          </p:nvPr>
        </p:nvSpPr>
        <p:spPr/>
        <p:txBody>
          <a:bodyPr/>
          <a:lstStyle/>
          <a:p>
            <a:r>
              <a:rPr lang="en-US" dirty="0" smtClean="0"/>
              <a:t>Judicial “checks”</a:t>
            </a:r>
            <a:endParaRPr lang="en-US" dirty="0"/>
          </a:p>
        </p:txBody>
      </p:sp>
      <p:pic>
        <p:nvPicPr>
          <p:cNvPr id="2050" name="Picture 2" descr="http://ffrf.org/uploads/images/Did_You_Know/supreme_court_building.jpg"/>
          <p:cNvPicPr>
            <a:picLocks noChangeAspect="1" noChangeArrowheads="1"/>
          </p:cNvPicPr>
          <p:nvPr/>
        </p:nvPicPr>
        <p:blipFill>
          <a:blip r:embed="rId2" cstate="print"/>
          <a:srcRect/>
          <a:stretch>
            <a:fillRect/>
          </a:stretch>
        </p:blipFill>
        <p:spPr bwMode="auto">
          <a:xfrm>
            <a:off x="4846928" y="2286000"/>
            <a:ext cx="3868448" cy="286975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638800" cy="5105400"/>
          </a:xfrm>
        </p:spPr>
        <p:txBody>
          <a:bodyPr>
            <a:normAutofit lnSpcReduction="10000"/>
          </a:bodyPr>
          <a:lstStyle/>
          <a:p>
            <a:r>
              <a:rPr lang="en-US" dirty="0" smtClean="0"/>
              <a:t>The interaction among the three branches of government is impacted by factors such as: 	</a:t>
            </a:r>
          </a:p>
          <a:p>
            <a:pPr lvl="1"/>
            <a:endParaRPr lang="en-US" dirty="0" smtClean="0"/>
          </a:p>
          <a:p>
            <a:pPr lvl="1"/>
            <a:r>
              <a:rPr lang="en-US" dirty="0" smtClean="0"/>
              <a:t>Interest group involvement (e.g., proposing legislation, advocating rules, filing briefs)</a:t>
            </a:r>
          </a:p>
          <a:p>
            <a:pPr lvl="1"/>
            <a:r>
              <a:rPr lang="en-US" dirty="0" smtClean="0"/>
              <a:t>Political party control of the executive and legislative branches </a:t>
            </a:r>
          </a:p>
          <a:p>
            <a:pPr lvl="1"/>
            <a:r>
              <a:rPr lang="en-US" dirty="0" smtClean="0"/>
              <a:t>Amount of public interest and nature of media coverage/commentary; and </a:t>
            </a:r>
          </a:p>
          <a:p>
            <a:pPr lvl="1"/>
            <a:r>
              <a:rPr lang="en-US" dirty="0" smtClean="0"/>
              <a:t>Informal relationships among the members of each branch. 	</a:t>
            </a:r>
          </a:p>
          <a:p>
            <a:pPr lvl="1"/>
            <a:endParaRPr lang="en-US" dirty="0"/>
          </a:p>
        </p:txBody>
      </p:sp>
      <p:sp>
        <p:nvSpPr>
          <p:cNvPr id="3" name="Title 2"/>
          <p:cNvSpPr>
            <a:spLocks noGrp="1"/>
          </p:cNvSpPr>
          <p:nvPr>
            <p:ph type="title"/>
          </p:nvPr>
        </p:nvSpPr>
        <p:spPr/>
        <p:txBody>
          <a:bodyPr/>
          <a:lstStyle/>
          <a:p>
            <a:r>
              <a:rPr lang="en-US" dirty="0" smtClean="0"/>
              <a:t>Interactions</a:t>
            </a:r>
            <a:endParaRPr lang="en-US" dirty="0"/>
          </a:p>
        </p:txBody>
      </p:sp>
      <p:pic>
        <p:nvPicPr>
          <p:cNvPr id="1026" name="Picture 2" descr="http://www.ameria.com/Cartoon2.jpg"/>
          <p:cNvPicPr>
            <a:picLocks noChangeAspect="1" noChangeArrowheads="1"/>
          </p:cNvPicPr>
          <p:nvPr/>
        </p:nvPicPr>
        <p:blipFill>
          <a:blip r:embed="rId2" cstate="print"/>
          <a:srcRect/>
          <a:stretch>
            <a:fillRect/>
          </a:stretch>
        </p:blipFill>
        <p:spPr bwMode="auto">
          <a:xfrm>
            <a:off x="6096000" y="1828800"/>
            <a:ext cx="2708194" cy="40014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Preamble (cont)</a:t>
            </a:r>
            <a:endParaRPr lang="en-US" dirty="0"/>
          </a:p>
        </p:txBody>
      </p:sp>
      <p:sp>
        <p:nvSpPr>
          <p:cNvPr id="3" name="Content Placeholder 2"/>
          <p:cNvSpPr>
            <a:spLocks noGrp="1"/>
          </p:cNvSpPr>
          <p:nvPr>
            <p:ph sz="half" idx="1"/>
          </p:nvPr>
        </p:nvSpPr>
        <p:spPr/>
        <p:txBody>
          <a:bodyPr/>
          <a:lstStyle/>
          <a:p>
            <a:r>
              <a:rPr lang="en-US" dirty="0" smtClean="0"/>
              <a:t>Constitution was written in 1787 and ratified in 1788</a:t>
            </a:r>
          </a:p>
          <a:p>
            <a:r>
              <a:rPr lang="en-US" dirty="0" smtClean="0"/>
              <a:t>Longest surviving written charter of government </a:t>
            </a:r>
          </a:p>
          <a:p>
            <a:r>
              <a:rPr lang="en-US" b="1" dirty="0" smtClean="0"/>
              <a:t>WE THE PEOPLE</a:t>
            </a:r>
          </a:p>
          <a:p>
            <a:r>
              <a:rPr lang="en-US" dirty="0" smtClean="0"/>
              <a:t>Government is limited</a:t>
            </a:r>
          </a:p>
          <a:p>
            <a:endParaRPr lang="en-US" dirty="0" smtClean="0"/>
          </a:p>
        </p:txBody>
      </p:sp>
      <p:pic>
        <p:nvPicPr>
          <p:cNvPr id="5" name="Content Placeholder 4" descr="constituion.jpg"/>
          <p:cNvPicPr>
            <a:picLocks noGrp="1" noChangeAspect="1"/>
          </p:cNvPicPr>
          <p:nvPr>
            <p:ph sz="half" idx="2"/>
          </p:nvPr>
        </p:nvPicPr>
        <p:blipFill>
          <a:blip r:embed="rId2" cstate="print"/>
          <a:stretch>
            <a:fillRect/>
          </a:stretch>
        </p:blipFill>
        <p:spPr>
          <a:xfrm>
            <a:off x="4648200" y="2458583"/>
            <a:ext cx="4059238" cy="270283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3124200" cy="4572000"/>
          </a:xfrm>
        </p:spPr>
        <p:txBody>
          <a:bodyPr>
            <a:normAutofit/>
          </a:bodyPr>
          <a:lstStyle/>
          <a:p>
            <a:r>
              <a:rPr lang="en-US" dirty="0" smtClean="0"/>
              <a:t>The Preamble explains the purposes of the Constitution, and defines the powers of the new government as </a:t>
            </a:r>
            <a:r>
              <a:rPr lang="en-US" b="1" dirty="0" smtClean="0"/>
              <a:t>originating</a:t>
            </a:r>
            <a:r>
              <a:rPr lang="en-US" dirty="0" smtClean="0"/>
              <a:t> </a:t>
            </a:r>
            <a:r>
              <a:rPr lang="en-US" b="1" dirty="0" smtClean="0"/>
              <a:t>from</a:t>
            </a:r>
            <a:r>
              <a:rPr lang="en-US" dirty="0" smtClean="0"/>
              <a:t> the people of the United States</a:t>
            </a:r>
          </a:p>
          <a:p>
            <a:r>
              <a:rPr lang="en-US" dirty="0" smtClean="0">
                <a:hlinkClick r:id="rId2"/>
              </a:rPr>
              <a:t>Preamble </a:t>
            </a:r>
            <a:r>
              <a:rPr lang="en-US" dirty="0" smtClean="0">
                <a:hlinkClick r:id="rId2"/>
              </a:rPr>
              <a:t>Video</a:t>
            </a:r>
            <a:endParaRPr lang="en-US" dirty="0"/>
          </a:p>
        </p:txBody>
      </p:sp>
      <p:sp>
        <p:nvSpPr>
          <p:cNvPr id="2" name="Title 1"/>
          <p:cNvSpPr>
            <a:spLocks noGrp="1"/>
          </p:cNvSpPr>
          <p:nvPr>
            <p:ph type="title"/>
          </p:nvPr>
        </p:nvSpPr>
        <p:spPr/>
        <p:txBody>
          <a:bodyPr/>
          <a:lstStyle/>
          <a:p>
            <a:r>
              <a:rPr lang="en-US" dirty="0" smtClean="0"/>
              <a:t>The Preamble (cont)</a:t>
            </a:r>
            <a:endParaRPr lang="en-US" dirty="0"/>
          </a:p>
        </p:txBody>
      </p:sp>
      <p:pic>
        <p:nvPicPr>
          <p:cNvPr id="21506" name="Picture 2" descr="Preamble U.S. Constitution UFO Extraterrestrial Commission"/>
          <p:cNvPicPr>
            <a:picLocks noChangeAspect="1" noChangeArrowheads="1"/>
          </p:cNvPicPr>
          <p:nvPr/>
        </p:nvPicPr>
        <p:blipFill>
          <a:blip r:embed="rId3" cstate="print"/>
          <a:srcRect/>
          <a:stretch>
            <a:fillRect/>
          </a:stretch>
        </p:blipFill>
        <p:spPr bwMode="auto">
          <a:xfrm>
            <a:off x="3886200" y="2057400"/>
            <a:ext cx="4743450" cy="34152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Popular Sovereignty</a:t>
            </a:r>
          </a:p>
          <a:p>
            <a:r>
              <a:rPr lang="en-US" dirty="0" smtClean="0"/>
              <a:t>Limited Government</a:t>
            </a:r>
          </a:p>
          <a:p>
            <a:r>
              <a:rPr lang="en-US" dirty="0" smtClean="0"/>
              <a:t>Federalism</a:t>
            </a:r>
          </a:p>
          <a:p>
            <a:r>
              <a:rPr lang="en-US" dirty="0" smtClean="0"/>
              <a:t>Separation of Powers</a:t>
            </a:r>
          </a:p>
          <a:p>
            <a:r>
              <a:rPr lang="en-US" dirty="0" smtClean="0"/>
              <a:t>Checks and Balances</a:t>
            </a:r>
            <a:endParaRPr lang="en-US" dirty="0"/>
          </a:p>
        </p:txBody>
      </p:sp>
      <p:sp>
        <p:nvSpPr>
          <p:cNvPr id="2" name="Title 1"/>
          <p:cNvSpPr>
            <a:spLocks noGrp="1"/>
          </p:cNvSpPr>
          <p:nvPr>
            <p:ph type="title"/>
          </p:nvPr>
        </p:nvSpPr>
        <p:spPr/>
        <p:txBody>
          <a:bodyPr/>
          <a:lstStyle/>
          <a:p>
            <a:r>
              <a:rPr lang="en-US" dirty="0" smtClean="0"/>
              <a:t>The Constitution</a:t>
            </a:r>
            <a:endParaRPr lang="en-US" dirty="0"/>
          </a:p>
        </p:txBody>
      </p:sp>
      <p:pic>
        <p:nvPicPr>
          <p:cNvPr id="20482" name="Picture 2" descr="http://www.blueridge.edu/images/constitution_2.jpg"/>
          <p:cNvPicPr>
            <a:picLocks noChangeAspect="1" noChangeArrowheads="1"/>
          </p:cNvPicPr>
          <p:nvPr/>
        </p:nvPicPr>
        <p:blipFill>
          <a:blip r:embed="rId2" cstate="print"/>
          <a:srcRect/>
          <a:stretch>
            <a:fillRect/>
          </a:stretch>
        </p:blipFill>
        <p:spPr bwMode="auto">
          <a:xfrm>
            <a:off x="4477064" y="609600"/>
            <a:ext cx="4273079" cy="5695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1600200"/>
            <a:ext cx="3200400" cy="4572000"/>
          </a:xfrm>
        </p:spPr>
        <p:txBody>
          <a:bodyPr>
            <a:normAutofit fontScale="92500"/>
          </a:bodyPr>
          <a:lstStyle/>
          <a:p>
            <a:r>
              <a:rPr lang="en-US" dirty="0" smtClean="0"/>
              <a:t>Government authority is derived FROM the people</a:t>
            </a:r>
          </a:p>
          <a:p>
            <a:r>
              <a:rPr lang="en-US" dirty="0" smtClean="0"/>
              <a:t>The government is not run by kings, legislature, or courts</a:t>
            </a:r>
          </a:p>
          <a:p>
            <a:r>
              <a:rPr lang="en-US" dirty="0" smtClean="0"/>
              <a:t>Government governs with the consent of people</a:t>
            </a:r>
          </a:p>
          <a:p>
            <a:r>
              <a:rPr lang="en-US" dirty="0" smtClean="0"/>
              <a:t>Ruled by the PEOPLE </a:t>
            </a:r>
            <a:endParaRPr lang="en-US" dirty="0"/>
          </a:p>
        </p:txBody>
      </p:sp>
      <p:sp>
        <p:nvSpPr>
          <p:cNvPr id="2" name="Title 1"/>
          <p:cNvSpPr>
            <a:spLocks noGrp="1"/>
          </p:cNvSpPr>
          <p:nvPr>
            <p:ph type="title"/>
          </p:nvPr>
        </p:nvSpPr>
        <p:spPr/>
        <p:txBody>
          <a:bodyPr/>
          <a:lstStyle/>
          <a:p>
            <a:r>
              <a:rPr lang="en-US" dirty="0" smtClean="0"/>
              <a:t>Popular Sovereignty</a:t>
            </a:r>
            <a:endParaRPr lang="en-US" dirty="0"/>
          </a:p>
        </p:txBody>
      </p:sp>
      <p:pic>
        <p:nvPicPr>
          <p:cNvPr id="19458" name="Picture 2" descr="http://covers.openlibrary.org/b/id/6590465-M.jpg"/>
          <p:cNvPicPr>
            <a:picLocks noChangeAspect="1" noChangeArrowheads="1"/>
          </p:cNvPicPr>
          <p:nvPr/>
        </p:nvPicPr>
        <p:blipFill>
          <a:blip r:embed="rId2" cstate="print"/>
          <a:srcRect/>
          <a:stretch>
            <a:fillRect/>
          </a:stretch>
        </p:blipFill>
        <p:spPr bwMode="auto">
          <a:xfrm>
            <a:off x="1066800" y="1352124"/>
            <a:ext cx="3505200" cy="52772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72000"/>
          </a:xfrm>
        </p:spPr>
        <p:txBody>
          <a:bodyPr>
            <a:normAutofit/>
          </a:bodyPr>
          <a:lstStyle/>
          <a:p>
            <a:r>
              <a:rPr lang="en-US" dirty="0" smtClean="0"/>
              <a:t>Term is NOT found in the Constitution</a:t>
            </a:r>
          </a:p>
          <a:p>
            <a:r>
              <a:rPr lang="en-US" dirty="0" smtClean="0"/>
              <a:t>Government can only exercise powers granted to it</a:t>
            </a:r>
          </a:p>
          <a:p>
            <a:r>
              <a:rPr lang="en-US" dirty="0" smtClean="0"/>
              <a:t>Government must be enacted according to the rule of the law</a:t>
            </a:r>
          </a:p>
          <a:p>
            <a:r>
              <a:rPr lang="en-US" dirty="0" smtClean="0"/>
              <a:t>The government of the United States, those three words declare, only exists because </a:t>
            </a:r>
            <a:r>
              <a:rPr lang="en-US" b="1" dirty="0" smtClean="0"/>
              <a:t>We the People</a:t>
            </a:r>
            <a:r>
              <a:rPr lang="en-US" dirty="0" smtClean="0"/>
              <a:t> choose that it should exist </a:t>
            </a:r>
          </a:p>
          <a:p>
            <a:r>
              <a:rPr lang="en-US" dirty="0" smtClean="0"/>
              <a:t>Builds upon idea of popular sovereignty</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Limited Government</a:t>
            </a:r>
            <a:endParaRPr lang="en-US" dirty="0"/>
          </a:p>
        </p:txBody>
      </p:sp>
      <p:pic>
        <p:nvPicPr>
          <p:cNvPr id="17410" name="Picture 2" descr="https://encrypted-tbn1.gstatic.com/images?q=tbn:ANd9GcRjQ5Q1Hn_pJygof7XidP8KYOF8ruVVsu8OQ8LGcrZtWUTa-GMVYg"/>
          <p:cNvPicPr>
            <a:picLocks noChangeAspect="1" noChangeArrowheads="1"/>
          </p:cNvPicPr>
          <p:nvPr/>
        </p:nvPicPr>
        <p:blipFill>
          <a:blip r:embed="rId2" cstate="print"/>
          <a:srcRect/>
          <a:stretch>
            <a:fillRect/>
          </a:stretch>
        </p:blipFill>
        <p:spPr bwMode="auto">
          <a:xfrm>
            <a:off x="2895600" y="4953000"/>
            <a:ext cx="3427542" cy="167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524000"/>
            <a:ext cx="4267200" cy="4572000"/>
          </a:xfrm>
        </p:spPr>
        <p:txBody>
          <a:bodyPr>
            <a:normAutofit fontScale="92500" lnSpcReduction="10000"/>
          </a:bodyPr>
          <a:lstStyle/>
          <a:p>
            <a:r>
              <a:rPr lang="en-US" dirty="0" smtClean="0"/>
              <a:t>System of government in which power is divided between a central authority  and constituent units</a:t>
            </a:r>
          </a:p>
          <a:p>
            <a:r>
              <a:rPr lang="en-US" dirty="0" smtClean="0"/>
              <a:t>Reflected in division of powers between the national government and the states</a:t>
            </a:r>
          </a:p>
          <a:p>
            <a:r>
              <a:rPr lang="en-US" dirty="0" smtClean="0"/>
              <a:t>Has meant different things over different periods of time</a:t>
            </a:r>
          </a:p>
          <a:p>
            <a:r>
              <a:rPr lang="en-US" dirty="0" smtClean="0"/>
              <a:t>Division of power between states and national government</a:t>
            </a:r>
          </a:p>
          <a:p>
            <a:endParaRPr lang="en-US" dirty="0" smtClean="0"/>
          </a:p>
          <a:p>
            <a:endParaRPr lang="en-US" dirty="0"/>
          </a:p>
        </p:txBody>
      </p:sp>
      <p:sp>
        <p:nvSpPr>
          <p:cNvPr id="2" name="Title 1"/>
          <p:cNvSpPr>
            <a:spLocks noGrp="1"/>
          </p:cNvSpPr>
          <p:nvPr>
            <p:ph type="title"/>
          </p:nvPr>
        </p:nvSpPr>
        <p:spPr/>
        <p:txBody>
          <a:bodyPr/>
          <a:lstStyle/>
          <a:p>
            <a:r>
              <a:rPr lang="en-US" dirty="0" smtClean="0"/>
              <a:t>Federalism</a:t>
            </a:r>
            <a:endParaRPr lang="en-US" dirty="0"/>
          </a:p>
        </p:txBody>
      </p:sp>
      <p:pic>
        <p:nvPicPr>
          <p:cNvPr id="16386" name="Picture 2" descr="http://www.mrvanduyne.com/principles/Federalism.jpg"/>
          <p:cNvPicPr>
            <a:picLocks noChangeAspect="1" noChangeArrowheads="1"/>
          </p:cNvPicPr>
          <p:nvPr/>
        </p:nvPicPr>
        <p:blipFill>
          <a:blip r:embed="rId2" cstate="print"/>
          <a:srcRect/>
          <a:stretch>
            <a:fillRect/>
          </a:stretch>
        </p:blipFill>
        <p:spPr bwMode="auto">
          <a:xfrm>
            <a:off x="304800" y="1981200"/>
            <a:ext cx="4114800" cy="351472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3985</TotalTime>
  <Words>1288</Words>
  <Application>Microsoft Office PowerPoint</Application>
  <PresentationFormat>On-screen Show (4:3)</PresentationFormat>
  <Paragraphs>172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The U.S. Constitution</vt:lpstr>
      <vt:lpstr>National Archives in Washington D.C.</vt:lpstr>
      <vt:lpstr>The Preamble</vt:lpstr>
      <vt:lpstr>The Preamble (cont)</vt:lpstr>
      <vt:lpstr>The Preamble (cont)</vt:lpstr>
      <vt:lpstr>The Constitution</vt:lpstr>
      <vt:lpstr>Popular Sovereignty</vt:lpstr>
      <vt:lpstr>Limited Government</vt:lpstr>
      <vt:lpstr>Federalism</vt:lpstr>
      <vt:lpstr> Federalism</vt:lpstr>
      <vt:lpstr>Separation of Powers</vt:lpstr>
      <vt:lpstr>Checks and Balances</vt:lpstr>
      <vt:lpstr>Article 1</vt:lpstr>
      <vt:lpstr>Article 2</vt:lpstr>
      <vt:lpstr>Article 3</vt:lpstr>
      <vt:lpstr>Article 4: The States</vt:lpstr>
      <vt:lpstr>Article 5: Amendments </vt:lpstr>
      <vt:lpstr>Article 6: Debts, Supremacy, Oaths </vt:lpstr>
      <vt:lpstr>Article 7: Ratification </vt:lpstr>
      <vt:lpstr>Structure and Functions of the Federal Government   </vt:lpstr>
      <vt:lpstr>The U.S. Constitution</vt:lpstr>
      <vt:lpstr>Laws and Public Policy</vt:lpstr>
      <vt:lpstr>Responsibilities of the 3 branches:</vt:lpstr>
      <vt:lpstr>Responsibilities (cont.):</vt:lpstr>
      <vt:lpstr>Legislative Branch</vt:lpstr>
      <vt:lpstr>Executive Branch</vt:lpstr>
      <vt:lpstr>Judicial Branch</vt:lpstr>
      <vt:lpstr>The U.S. Constitution</vt:lpstr>
      <vt:lpstr>Public Policy &amp; the 3 Branches</vt:lpstr>
      <vt:lpstr>Legislative “checks”</vt:lpstr>
      <vt:lpstr>Executive “checks”</vt:lpstr>
      <vt:lpstr>Judicial “checks”</vt:lpstr>
      <vt:lpstr>Interactions</vt:lpstr>
    </vt:vector>
  </TitlesOfParts>
  <Company>mfcsd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Constitution</dc:title>
  <dc:creator>mfcsd</dc:creator>
  <cp:lastModifiedBy>mfcsd</cp:lastModifiedBy>
  <cp:revision>397</cp:revision>
  <dcterms:created xsi:type="dcterms:W3CDTF">2011-09-21T11:27:04Z</dcterms:created>
  <dcterms:modified xsi:type="dcterms:W3CDTF">2013-10-04T15:08:53Z</dcterms:modified>
</cp:coreProperties>
</file>